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71" r:id="rId4"/>
    <p:sldId id="270" r:id="rId5"/>
    <p:sldId id="258" r:id="rId6"/>
    <p:sldId id="259" r:id="rId7"/>
    <p:sldId id="272" r:id="rId8"/>
    <p:sldId id="273" r:id="rId9"/>
    <p:sldId id="263" r:id="rId10"/>
    <p:sldId id="264" r:id="rId11"/>
    <p:sldId id="277" r:id="rId12"/>
    <p:sldId id="274" r:id="rId13"/>
    <p:sldId id="275" r:id="rId14"/>
    <p:sldId id="276" r:id="rId15"/>
    <p:sldId id="279" r:id="rId16"/>
    <p:sldId id="278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11"/>
    <p:restoredTop sz="86437"/>
  </p:normalViewPr>
  <p:slideViewPr>
    <p:cSldViewPr snapToGrid="0" snapToObjects="1" showGuides="1">
      <p:cViewPr varScale="1">
        <p:scale>
          <a:sx n="114" d="100"/>
          <a:sy n="114" d="100"/>
        </p:scale>
        <p:origin x="46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EB1C5-9F48-0948-B889-BEC0D25F2050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0BF7B-63BB-1947-8A26-5BC39745C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28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334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7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53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817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78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30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65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75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694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73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9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6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6000" cy="70612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10652249" y="-1223782"/>
            <a:ext cx="4943151" cy="4621857"/>
            <a:chOff x="7989186" y="-917837"/>
            <a:chExt cx="3707363" cy="3466393"/>
          </a:xfrm>
        </p:grpSpPr>
        <p:pic>
          <p:nvPicPr>
            <p:cNvPr id="10" name="Picture 9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0156" y="-917837"/>
              <a:ext cx="3466393" cy="3466393"/>
            </a:xfrm>
            <a:prstGeom prst="rect">
              <a:avLst/>
            </a:prstGeom>
          </p:spPr>
        </p:pic>
        <p:pic>
          <p:nvPicPr>
            <p:cNvPr id="11" name="Picture 10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9186" y="-866598"/>
              <a:ext cx="1733196" cy="173319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2681872" y="2818932"/>
            <a:ext cx="1219200" cy="1219200"/>
          </a:xfrm>
          <a:prstGeom prst="rect">
            <a:avLst/>
          </a:prstGeom>
        </p:spPr>
        <p:txBody>
          <a:bodyPr vert="horz" wrap="none" lIns="121920" tIns="60960" rIns="121920" bIns="60960" rtlCol="0" anchor="t" anchorCtr="0">
            <a:noAutofit/>
          </a:bodyPr>
          <a:lstStyle/>
          <a:p>
            <a:endParaRPr lang="en-US" sz="3200" dirty="0" smtClean="0"/>
          </a:p>
        </p:txBody>
      </p:sp>
      <p:sp>
        <p:nvSpPr>
          <p:cNvPr id="5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357564" y="4388718"/>
            <a:ext cx="5410200" cy="1022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7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  <a:lvl2pPr marL="457250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2pPr>
            <a:lvl3pPr marL="9144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3pPr>
            <a:lvl4pPr marL="137174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4pPr>
            <a:lvl5pPr marL="18289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Presenter Name | Date 2016</a:t>
            </a:r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25967" y="2343151"/>
            <a:ext cx="11356747" cy="2628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4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6400" dirty="0" smtClean="0"/>
              <a:t>Executive Presentation Title: Dark</a:t>
            </a:r>
            <a:endParaRPr lang="en-US" dirty="0"/>
          </a:p>
        </p:txBody>
      </p:sp>
      <p:pic>
        <p:nvPicPr>
          <p:cNvPr id="8" name="Picture 7" descr="CDKGlobal_Tagline_White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091" y="6367194"/>
            <a:ext cx="3592863" cy="291004"/>
          </a:xfrm>
          <a:prstGeom prst="rect">
            <a:avLst/>
          </a:prstGeom>
        </p:spPr>
      </p:pic>
      <p:pic>
        <p:nvPicPr>
          <p:cNvPr id="14" name="Picture 13" descr="cdk_horiz_logo_whiteOnBlack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35" y="6291073"/>
            <a:ext cx="2672567" cy="2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277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94120" y="424008"/>
            <a:ext cx="11107331" cy="612779"/>
          </a:xfrm>
          <a:prstGeom prst="rect">
            <a:avLst/>
          </a:prstGeom>
        </p:spPr>
        <p:txBody>
          <a:bodyPr lIns="68589" tIns="34295" rIns="68589" bIns="34295"/>
          <a:lstStyle>
            <a:lvl1pPr algn="l">
              <a:defRPr sz="2933" b="1" i="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94120" y="1036786"/>
            <a:ext cx="11107331" cy="614215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 algn="l">
              <a:buNone/>
              <a:defRPr sz="2133" b="0" i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4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7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4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94120" y="1651000"/>
            <a:ext cx="11107331" cy="4566920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743031" indent="-285781">
              <a:buClr>
                <a:schemeClr val="tx2"/>
              </a:buClr>
              <a:buSzPct val="95000"/>
              <a:buFont typeface="Courier New" charset="0"/>
              <a:buChar char="o"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 marL="1143123" indent="-228625">
              <a:buClr>
                <a:schemeClr val="tx2"/>
              </a:buClr>
              <a:buSzPct val="95000"/>
              <a:buFont typeface="Courier New" charset="0"/>
              <a:buChar char="o"/>
              <a:defRPr sz="1867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 marL="1600373" indent="-228625">
              <a:buClr>
                <a:schemeClr val="tx2"/>
              </a:buClr>
              <a:buSzPct val="95000"/>
              <a:buFont typeface="Courier New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Fourth level bullet</a:t>
            </a:r>
          </a:p>
        </p:txBody>
      </p:sp>
    </p:spTree>
    <p:extLst>
      <p:ext uri="{BB962C8B-B14F-4D97-AF65-F5344CB8AC3E}">
        <p14:creationId xmlns:p14="http://schemas.microsoft.com/office/powerpoint/2010/main" val="1304445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05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03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4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1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0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9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9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4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pydatascattertext" TargetMode="External"/><Relationship Id="rId4" Type="http://schemas.openxmlformats.org/officeDocument/2006/relationships/hyperlink" Target="http://bit.ly/Pydata-Scattertext-1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pydatascattertext" TargetMode="External"/><Relationship Id="rId4" Type="http://schemas.openxmlformats.org/officeDocument/2006/relationships/hyperlink" Target="http://bit.ly/Pydata-Scattertext-2" TargetMode="External"/><Relationship Id="rId5" Type="http://schemas.openxmlformats.org/officeDocument/2006/relationships/hyperlink" Target="http://bit.ly/Pydata-Scattertext-3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bit.ly/pydatascattertex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bit.ly/pydatascatter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heblog.okcupid.com/the-real-stuff-white-people-like-66b131aa3ac8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hyperlink" Target="https://theblog.okcupid.com/the-real-stuff-white-people-like-66b131aa3ac8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57563" y="4388718"/>
            <a:ext cx="9355396" cy="1022349"/>
          </a:xfrm>
        </p:spPr>
        <p:txBody>
          <a:bodyPr/>
          <a:lstStyle/>
          <a:p>
            <a:r>
              <a:rPr lang="en-US" dirty="0" smtClean="0"/>
              <a:t>Jason S. Kessler | </a:t>
            </a:r>
            <a:r>
              <a:rPr lang="en-US" dirty="0" err="1" smtClean="0"/>
              <a:t>PyData</a:t>
            </a:r>
            <a:r>
              <a:rPr lang="en-US" dirty="0" smtClean="0"/>
              <a:t> Seattle, July </a:t>
            </a:r>
            <a:r>
              <a:rPr lang="en-US" dirty="0" smtClean="0"/>
              <a:t>17, 2017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jasonkessler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25968" y="1759818"/>
            <a:ext cx="11866033" cy="26289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Using Scattertext and the Python NLP Ecosystem for Text Visualization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28346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1874">
            <a:off x="2773364" y="-118026"/>
            <a:ext cx="8007397" cy="69799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00026" y="6304005"/>
            <a:ext cx="30310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 dirty="0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  <a:endParaRPr lang="en-US" sz="1400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78"/>
            <a:ext cx="500025" cy="500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29642" y="510865"/>
            <a:ext cx="1668951" cy="830997"/>
          </a:xfrm>
          <a:prstGeom prst="rect">
            <a:avLst/>
          </a:prstGeom>
          <a:noFill/>
          <a:effectLst>
            <a:outerShdw blurRad="317500" dist="508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9D3A3E"/>
                </a:solidFill>
              </a:rPr>
              <a:t>m</a:t>
            </a:r>
            <a:r>
              <a:rPr lang="en-US" sz="2400">
                <a:solidFill>
                  <a:srgbClr val="9D3A3E"/>
                </a:solidFill>
              </a:rPr>
              <a:t>y blue eyes</a:t>
            </a:r>
            <a:endParaRPr lang="en-US" sz="2400">
              <a:solidFill>
                <a:srgbClr val="9D3A3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09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884233" y="2642840"/>
            <a:ext cx="3044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DEMO</a:t>
            </a:r>
            <a:endParaRPr lang="en-US" sz="5400"/>
          </a:p>
        </p:txBody>
      </p:sp>
      <p:sp>
        <p:nvSpPr>
          <p:cNvPr id="11" name="Rectangle 10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16712" y="424326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mtClean="0">
              <a:hlinkClick r:id="rId4"/>
            </a:endParaRPr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http://bit.ly/Pydata-Scattertext-1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18529" y="4474092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5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934" y="372106"/>
            <a:ext cx="7583453" cy="5901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28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82106" y="6596390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cxnSp>
        <p:nvCxnSpPr>
          <p:cNvPr id="8" name="Elbow Connector 7"/>
          <p:cNvCxnSpPr>
            <a:endCxn id="15" idx="1"/>
          </p:cNvCxnSpPr>
          <p:nvPr/>
        </p:nvCxnSpPr>
        <p:spPr>
          <a:xfrm rot="5400000" flipH="1" flipV="1">
            <a:off x="7631961" y="3295326"/>
            <a:ext cx="1226944" cy="1022267"/>
          </a:xfrm>
          <a:prstGeom prst="bentConnector2">
            <a:avLst/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56567" y="2654467"/>
            <a:ext cx="2928595" cy="1077040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Jan. 1999: </a:t>
            </a:r>
            <a:r>
              <a:rPr lang="en-US" sz="2133" i="1" dirty="0"/>
              <a:t>…Baby </a:t>
            </a:r>
            <a:r>
              <a:rPr lang="en-US" sz="2133" i="1" dirty="0"/>
              <a:t>One More Time</a:t>
            </a:r>
            <a:r>
              <a:rPr lang="en-US" sz="2133" dirty="0"/>
              <a:t> </a:t>
            </a:r>
            <a:r>
              <a:rPr lang="en-US" sz="2133" dirty="0"/>
              <a:t>single</a:t>
            </a:r>
            <a:r>
              <a:rPr lang="en-US" sz="2133" dirty="0"/>
              <a:t> </a:t>
            </a:r>
            <a:r>
              <a:rPr lang="en-US" sz="2133" dirty="0"/>
              <a:t>released</a:t>
            </a:r>
          </a:p>
        </p:txBody>
      </p:sp>
      <p:cxnSp>
        <p:nvCxnSpPr>
          <p:cNvPr id="19" name="Elbow Connector 18"/>
          <p:cNvCxnSpPr>
            <a:endCxn id="21" idx="1"/>
          </p:cNvCxnSpPr>
          <p:nvPr/>
        </p:nvCxnSpPr>
        <p:spPr>
          <a:xfrm flipV="1">
            <a:off x="7840980" y="4076194"/>
            <a:ext cx="899163" cy="815846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40143" y="370178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2002: breaks up with Justin Timberlake</a:t>
            </a:r>
          </a:p>
        </p:txBody>
      </p:sp>
      <p:cxnSp>
        <p:nvCxnSpPr>
          <p:cNvPr id="22" name="Elbow Connector 21"/>
          <p:cNvCxnSpPr>
            <a:endCxn id="37" idx="1"/>
          </p:cNvCxnSpPr>
          <p:nvPr/>
        </p:nvCxnSpPr>
        <p:spPr>
          <a:xfrm flipV="1">
            <a:off x="8115300" y="4891977"/>
            <a:ext cx="641267" cy="124160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756567" y="4517572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2007: losses custody of child</a:t>
            </a:r>
          </a:p>
        </p:txBody>
      </p:sp>
      <p:cxnSp>
        <p:nvCxnSpPr>
          <p:cNvPr id="52" name="Elbow Connector 51"/>
          <p:cNvCxnSpPr/>
          <p:nvPr/>
        </p:nvCxnSpPr>
        <p:spPr>
          <a:xfrm>
            <a:off x="8245434" y="5104072"/>
            <a:ext cx="527557" cy="393973"/>
          </a:xfrm>
          <a:prstGeom prst="bentConnector3">
            <a:avLst>
              <a:gd name="adj1" fmla="val 48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789415" y="526650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2010: stars in highest rated episode of Glee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67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2958846" y="2356682"/>
            <a:ext cx="7036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TWO MORE DEMOS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5793" y="4206463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10758" y="4206463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98356" y="4575795"/>
            <a:ext cx="3280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4"/>
              </a:rPr>
              <a:t>http://bit.ly/Pydata-Scattertext-2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6053321" y="4575795"/>
            <a:ext cx="3280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5"/>
              </a:rPr>
              <a:t>http://bit.ly/Pydata-Scattertext-3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3963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3798848" y="2497126"/>
            <a:ext cx="5096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Any questions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98848" y="1356734"/>
            <a:ext cx="3713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Thanks you!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741297" y="4560848"/>
            <a:ext cx="10359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cite Scattertext, please use </a:t>
            </a:r>
          </a:p>
          <a:p>
            <a:endParaRPr lang="en-US" dirty="0"/>
          </a:p>
          <a:p>
            <a:r>
              <a:rPr lang="en-US" dirty="0" smtClean="0"/>
              <a:t>Jason </a:t>
            </a:r>
            <a:r>
              <a:rPr lang="en-US" dirty="0"/>
              <a:t>S. Kessler. Scattertext: a Browser-Based Tool for Visualizing how Corpora Differ. Proceedings of the 54th Annual Meeting of the Association for Computational Linguistics (ACL): System Demonstrations. 2017.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408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017" y="439060"/>
            <a:ext cx="11107331" cy="612779"/>
          </a:xfrm>
        </p:spPr>
        <p:txBody>
          <a:bodyPr>
            <a:normAutofit fontScale="90000"/>
          </a:bodyPr>
          <a:lstStyle/>
          <a:p>
            <a:r>
              <a:rPr lang="en-US" dirty="0"/>
              <a:t>Word Use Reflecting Gender and Personality in Facebook Statuses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41067" y="1443187"/>
            <a:ext cx="10613437" cy="4850943"/>
          </a:xfrm>
        </p:spPr>
        <p:txBody>
          <a:bodyPr>
            <a:normAutofit/>
          </a:bodyPr>
          <a:lstStyle/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Objective: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Find words, phrases, and topics </a:t>
            </a:r>
            <a:r>
              <a:rPr lang="en-US" dirty="0"/>
              <a:t>that </a:t>
            </a:r>
            <a:r>
              <a:rPr lang="en-US" dirty="0" smtClean="0"/>
              <a:t>correlate to 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 smtClean="0"/>
              <a:t>gender, and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/>
              <a:t>B</a:t>
            </a:r>
            <a:r>
              <a:rPr lang="en-US" dirty="0" smtClean="0"/>
              <a:t>ig 5 personality type</a:t>
            </a:r>
          </a:p>
          <a:p>
            <a:pPr marL="838240" lvl="1" indent="-380990" algn="l">
              <a:buFont typeface="Arial" charset="0"/>
              <a:buChar char="•"/>
            </a:pPr>
            <a:r>
              <a:rPr lang="en-US" dirty="0"/>
              <a:t>Data source: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/>
              <a:t>My </a:t>
            </a:r>
            <a:r>
              <a:rPr lang="en-US" dirty="0" smtClean="0"/>
              <a:t>Personality App 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b="1" dirty="0" smtClean="0"/>
              <a:t>75k </a:t>
            </a:r>
            <a:r>
              <a:rPr lang="en-US" dirty="0"/>
              <a:t>voluntary</a:t>
            </a:r>
            <a:r>
              <a:rPr lang="en-US" b="1" dirty="0"/>
              <a:t> </a:t>
            </a:r>
            <a:r>
              <a:rPr lang="en-US" dirty="0"/>
              <a:t>participants in Facebook based survey, &gt;</a:t>
            </a:r>
            <a:r>
              <a:rPr lang="en-US" b="1" dirty="0"/>
              <a:t>300mm </a:t>
            </a:r>
            <a:r>
              <a:rPr lang="en-US" dirty="0" smtClean="0"/>
              <a:t>words</a:t>
            </a:r>
            <a:endParaRPr lang="en-US" b="1" dirty="0"/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Agreed </a:t>
            </a:r>
            <a:r>
              <a:rPr lang="en-US" dirty="0"/>
              <a:t>to give researchers access to </a:t>
            </a:r>
            <a:r>
              <a:rPr lang="en-US" dirty="0" smtClean="0"/>
              <a:t>statuses.</a:t>
            </a:r>
            <a:endParaRPr lang="en-US" dirty="0"/>
          </a:p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Scoring algorithm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Linear regression weights, 2000 LDA topics.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97320" y="627208"/>
            <a:ext cx="11107331" cy="612779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sz="2933" dirty="0"/>
          </a:p>
        </p:txBody>
      </p:sp>
      <p:sp>
        <p:nvSpPr>
          <p:cNvPr id="8" name="TextBox 7"/>
          <p:cNvSpPr txBox="1"/>
          <p:nvPr/>
        </p:nvSpPr>
        <p:spPr>
          <a:xfrm>
            <a:off x="8685666" y="5509391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Lyle Ungar</a:t>
            </a:r>
          </a:p>
          <a:p>
            <a:r>
              <a:rPr lang="en-US" sz="1400"/>
              <a:t>2013 AAAI</a:t>
            </a:r>
          </a:p>
          <a:p>
            <a:r>
              <a:rPr lang="en-US" sz="1400"/>
              <a:t>Tutorial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803920" y="5401858"/>
            <a:ext cx="703223" cy="98451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24216" y="6386369"/>
            <a:ext cx="71364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Schwartz et al. Personality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, Gender, and Age in the Language of Social Media: The Open-Vocabulary 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Approach. </a:t>
            </a:r>
            <a:r>
              <a:rPr lang="en-US" sz="1200" dirty="0" err="1">
                <a:solidFill>
                  <a:srgbClr val="333333"/>
                </a:solidFill>
                <a:latin typeface="Open Sans" charset="0"/>
              </a:rPr>
              <a:t>Plos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 One. 2013.</a:t>
            </a:r>
            <a:endParaRPr lang="en-US" sz="1200" dirty="0">
              <a:solidFill>
                <a:srgbClr val="333333"/>
              </a:solidFill>
              <a:latin typeface="Open Sans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59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02"/>
            <a:ext cx="12192000" cy="6398195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52307" y="0"/>
            <a:ext cx="11107331" cy="612779"/>
          </a:xfrm>
        </p:spPr>
        <p:txBody>
          <a:bodyPr/>
          <a:lstStyle/>
          <a:p>
            <a:r>
              <a:rPr lang="en-US" sz="2400" dirty="0"/>
              <a:t>Scattertext: </a:t>
            </a:r>
            <a:r>
              <a:rPr lang="en-US" sz="2400" b="0" dirty="0"/>
              <a:t>Democrats vs Republicans: 2012 Convention Speeches</a:t>
            </a:r>
            <a:endParaRPr lang="en-US" sz="2400" b="0" dirty="0"/>
          </a:p>
        </p:txBody>
      </p:sp>
      <p:sp>
        <p:nvSpPr>
          <p:cNvPr id="5" name="Rectangle 4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1464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Scattertext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4120" y="1036787"/>
            <a:ext cx="11107331" cy="518113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http</a:t>
            </a:r>
            <a:r>
              <a:rPr lang="en-US" b="1" dirty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://</a:t>
            </a: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bit.ly/pydatascattertext</a:t>
            </a:r>
            <a:endParaRPr lang="en-US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$pip3 install </a:t>
            </a:r>
            <a:r>
              <a:rPr lang="en-US" dirty="0" err="1" smtClean="0">
                <a:latin typeface="Lucida Sans Typewriter" charset="0"/>
                <a:ea typeface="Lucida Sans Typewriter" charset="0"/>
                <a:cs typeface="Lucida Sans Typewriter" charset="0"/>
              </a:rPr>
              <a:t>scattertext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dirty="0" err="1" smtClean="0">
                <a:latin typeface="Lucida Sans Typewriter" charset="0"/>
                <a:ea typeface="Lucida Sans Typewriter" charset="0"/>
                <a:cs typeface="Lucida Sans Typewriter" charset="0"/>
              </a:rPr>
              <a:t>agefromname</a:t>
            </a:r>
            <a:endParaRPr lang="en-US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Visualize how different groups speak differently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general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topic-specific ways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Intersections of group types (e.g., gender and political party)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First 10 minutes will be consist of some fun case studies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Rest will consist of code examples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Includes examples of Python NLP ecosystem</a:t>
            </a:r>
          </a:p>
          <a:p>
            <a:pPr marL="1486023" lvl="2" indent="-342900">
              <a:buFont typeface="Arial" charset="0"/>
              <a:buChar char="•"/>
            </a:pPr>
            <a:r>
              <a:rPr lang="en-US" dirty="0" err="1" smtClean="0"/>
              <a:t>spaCy</a:t>
            </a:r>
            <a:r>
              <a:rPr lang="en-US" dirty="0" smtClean="0"/>
              <a:t>, </a:t>
            </a:r>
            <a:r>
              <a:rPr lang="en-US" dirty="0" err="1" smtClean="0"/>
              <a:t>Gensim</a:t>
            </a:r>
            <a:r>
              <a:rPr lang="en-US" dirty="0" smtClean="0"/>
              <a:t>, Empath, </a:t>
            </a:r>
            <a:r>
              <a:rPr lang="en-US" dirty="0" err="1" smtClean="0"/>
              <a:t>AgeFromName</a:t>
            </a: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Bottom line: toolkit for computational social science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275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461349" y="-11601"/>
            <a:ext cx="10601537" cy="986608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933" dirty="0" err="1"/>
              <a:t>OKCupid</a:t>
            </a:r>
            <a:r>
              <a:rPr lang="en-US" sz="2933" dirty="0"/>
              <a:t>: an online dating site</a:t>
            </a:r>
            <a:endParaRPr lang="en-US" sz="2933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805" y="975007"/>
            <a:ext cx="6924033" cy="58609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17454" y="3831048"/>
            <a:ext cx="952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</a:t>
            </a:r>
            <a:r>
              <a:rPr lang="en-US" sz="2400"/>
              <a:t>obos</a:t>
            </a:r>
            <a:endParaRPr lang="en-US" sz="2400"/>
          </a:p>
        </p:txBody>
      </p:sp>
      <p:cxnSp>
        <p:nvCxnSpPr>
          <p:cNvPr id="11" name="Curved Connector 10"/>
          <p:cNvCxnSpPr/>
          <p:nvPr/>
        </p:nvCxnSpPr>
        <p:spPr>
          <a:xfrm>
            <a:off x="2673238" y="4041429"/>
            <a:ext cx="1976980" cy="449691"/>
          </a:xfrm>
          <a:prstGeom prst="curvedConnector3">
            <a:avLst>
              <a:gd name="adj1" fmla="val 9810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2574549" y="5130471"/>
            <a:ext cx="1240945" cy="463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46583" y="4745978"/>
            <a:ext cx="1202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almond </a:t>
            </a:r>
          </a:p>
          <a:p>
            <a:r>
              <a:rPr lang="en-US" sz="2400"/>
              <a:t>butter</a:t>
            </a:r>
            <a:endParaRPr lang="en-US" sz="2400"/>
          </a:p>
        </p:txBody>
      </p:sp>
      <p:sp>
        <p:nvSpPr>
          <p:cNvPr id="14" name="TextBox 13"/>
          <p:cNvSpPr txBox="1"/>
          <p:nvPr/>
        </p:nvSpPr>
        <p:spPr>
          <a:xfrm>
            <a:off x="10556467" y="4794882"/>
            <a:ext cx="17669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100 Years of </a:t>
            </a:r>
          </a:p>
          <a:p>
            <a:r>
              <a:rPr lang="en-US" sz="2400" dirty="0"/>
              <a:t>Solitude</a:t>
            </a:r>
            <a:endParaRPr lang="en-US" sz="2400" dirty="0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10221432" y="5176864"/>
            <a:ext cx="507640" cy="430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5" y="6183837"/>
            <a:ext cx="616791" cy="6167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093" y="561916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/>
              <a:t>Bikram</a:t>
            </a:r>
            <a:r>
              <a:rPr lang="en-US" sz="2400"/>
              <a:t> yoga</a:t>
            </a:r>
            <a:endParaRPr lang="en-US" sz="2400"/>
          </a:p>
        </p:txBody>
      </p:sp>
      <p:cxnSp>
        <p:nvCxnSpPr>
          <p:cNvPr id="18" name="Curved Connector 17"/>
          <p:cNvCxnSpPr/>
          <p:nvPr/>
        </p:nvCxnSpPr>
        <p:spPr>
          <a:xfrm>
            <a:off x="5933032" y="5865392"/>
            <a:ext cx="1041493" cy="636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45296" y="6492232"/>
            <a:ext cx="47230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/>
              <a:t>Christian Rudder: http://</a:t>
            </a:r>
            <a:r>
              <a:rPr lang="en-US" sz="1400" u="sng" dirty="0" err="1"/>
              <a:t>blog.okcupid.com</a:t>
            </a:r>
            <a:r>
              <a:rPr lang="en-US" sz="1400" u="sng" dirty="0"/>
              <a:t>/</a:t>
            </a:r>
            <a:r>
              <a:rPr lang="en-US" sz="1400" u="sng" dirty="0" err="1"/>
              <a:t>index.php</a:t>
            </a:r>
            <a:r>
              <a:rPr lang="en-US" sz="1400" u="sng" dirty="0"/>
              <a:t>/page/7/</a:t>
            </a:r>
            <a:endParaRPr lang="en-US" sz="1400" u="sng" dirty="0"/>
          </a:p>
        </p:txBody>
      </p:sp>
      <p:sp>
        <p:nvSpPr>
          <p:cNvPr id="2" name="Rectangle 1"/>
          <p:cNvSpPr/>
          <p:nvPr/>
        </p:nvSpPr>
        <p:spPr>
          <a:xfrm>
            <a:off x="461349" y="975007"/>
            <a:ext cx="2563735" cy="2759875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Which words and phrases statistically distinguish ethnic groups and genders?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423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66164" y="6573220"/>
            <a:ext cx="6138219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2"/>
              </a:rPr>
              <a:t>https://theblog.okcupid.com/the-real-stuff-white-people-like-66b131aa3ac8</a:t>
            </a:r>
            <a:r>
              <a:rPr lang="en-US" sz="1051" dirty="0" smtClean="0"/>
              <a:t> </a:t>
            </a:r>
            <a:endParaRPr lang="en-US" sz="105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869" y="1421072"/>
            <a:ext cx="861123" cy="714469"/>
          </a:xfrm>
          <a:prstGeom prst="rect">
            <a:avLst/>
          </a:prstGeom>
        </p:spPr>
      </p:pic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75426"/>
            <a:ext cx="12091468" cy="73995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OKCupid</a:t>
            </a:r>
            <a:r>
              <a:rPr lang="en-US" dirty="0" smtClean="0"/>
              <a:t>: Words and phrases that distinguish white men.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096" y="1513115"/>
            <a:ext cx="7112000" cy="29214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130" y="4431695"/>
            <a:ext cx="5803900" cy="2070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1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599" y="1531007"/>
            <a:ext cx="8813136" cy="2722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60" y="1421072"/>
            <a:ext cx="861123" cy="71446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674025"/>
            <a:ext cx="9144000" cy="140676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876754" y="4414865"/>
            <a:ext cx="1045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Explanation</a:t>
            </a:r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202580" y="230589"/>
            <a:ext cx="11786839" cy="73995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OKCupid</a:t>
            </a:r>
            <a:r>
              <a:rPr lang="en-US" dirty="0"/>
              <a:t>: Words and phrases that distinguish </a:t>
            </a:r>
            <a:r>
              <a:rPr lang="en-US" dirty="0" smtClean="0"/>
              <a:t>Latin men</a:t>
            </a:r>
            <a:r>
              <a:rPr lang="en-US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666164" y="6573220"/>
            <a:ext cx="6138219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5"/>
              </a:rPr>
              <a:t>https://theblog.okcupid.com</a:t>
            </a:r>
            <a:r>
              <a:rPr lang="en-US" sz="1051" smtClean="0">
                <a:hlinkClick r:id="rId5"/>
              </a:rPr>
              <a:t>/the-real-stuff-white-people-like-66b131aa3ac8</a:t>
            </a:r>
            <a:r>
              <a:rPr lang="en-US" sz="1051" smtClean="0"/>
              <a:t> </a:t>
            </a:r>
            <a:endParaRPr lang="en-US" sz="105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55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43" y="1"/>
            <a:ext cx="8613869" cy="6155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3362" y="5401677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496427" y="5401677"/>
            <a:ext cx="703223" cy="9845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775" y="6273800"/>
            <a:ext cx="5588000" cy="5842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243108" y="142745"/>
            <a:ext cx="3834593" cy="5588000"/>
          </a:xfrm>
          <a:prstGeom prst="rect">
            <a:avLst/>
          </a:prstGeom>
        </p:spPr>
        <p:txBody>
          <a:bodyPr/>
          <a:lstStyle/>
          <a:p>
            <a:pPr marL="0" lvl="1" indent="0">
              <a:buNone/>
            </a:pPr>
            <a:r>
              <a:rPr lang="en-US" sz="2667" b="1" dirty="0"/>
              <a:t>The good:</a:t>
            </a:r>
          </a:p>
          <a:p>
            <a:pPr lvl="2"/>
            <a:r>
              <a:rPr lang="en-US" sz="2667" dirty="0"/>
              <a:t>Word clouds force you to hunt for the most impactful terms</a:t>
            </a:r>
          </a:p>
          <a:p>
            <a:pPr lvl="2"/>
            <a:r>
              <a:rPr lang="en-US" sz="2667" dirty="0"/>
              <a:t>You end up examining the long tail in the process</a:t>
            </a:r>
          </a:p>
          <a:p>
            <a:pPr lvl="2"/>
            <a:r>
              <a:rPr lang="en-US" sz="2667" dirty="0"/>
              <a:t>Compactly </a:t>
            </a:r>
            <a:r>
              <a:rPr lang="en-US" sz="2667" dirty="0"/>
              <a:t>represent a lot of </a:t>
            </a:r>
            <a:r>
              <a:rPr lang="en-US" sz="2667" dirty="0"/>
              <a:t>phrases and topics</a:t>
            </a:r>
            <a:endParaRPr lang="en-US" sz="2667" dirty="0"/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97110" y="-8290"/>
            <a:ext cx="11107331" cy="612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Word Use and Gender in Facebook Statuses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364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17" y="119170"/>
            <a:ext cx="8546748" cy="62426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67177" y="5377330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30242" y="5377330"/>
            <a:ext cx="703223" cy="98451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51899" y="1"/>
            <a:ext cx="3838179" cy="7801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spcBef>
                <a:spcPts val="24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463" indent="-173038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None/>
            </a:pPr>
            <a:r>
              <a:rPr lang="en-US" sz="2667" b="1" dirty="0"/>
              <a:t>The bad:</a:t>
            </a:r>
          </a:p>
          <a:p>
            <a:pPr lvl="1"/>
            <a:r>
              <a:rPr lang="en-US" sz="2667" dirty="0"/>
              <a:t>“Mullets of the Internet” --Jeffrey </a:t>
            </a:r>
            <a:r>
              <a:rPr lang="en-US" sz="2667" dirty="0" err="1"/>
              <a:t>Zeldman</a:t>
            </a:r>
            <a:r>
              <a:rPr lang="en-US" sz="2667" dirty="0"/>
              <a:t>, </a:t>
            </a:r>
            <a:r>
              <a:rPr lang="en-US" sz="2667" b="1" dirty="0"/>
              <a:t>2005</a:t>
            </a:r>
            <a:endParaRPr lang="en-US" sz="2667" b="1" dirty="0"/>
          </a:p>
          <a:p>
            <a:pPr lvl="1"/>
            <a:r>
              <a:rPr lang="en-US" sz="2667" dirty="0"/>
              <a:t>Longer phrases are are more prominent.</a:t>
            </a:r>
          </a:p>
          <a:p>
            <a:pPr lvl="1"/>
            <a:r>
              <a:rPr lang="en-US" sz="2667" dirty="0"/>
              <a:t>Ranking is unclear</a:t>
            </a:r>
          </a:p>
          <a:p>
            <a:pPr lvl="1"/>
            <a:r>
              <a:rPr lang="en-US" sz="2667" dirty="0"/>
              <a:t>Does size indicate higher frequency?</a:t>
            </a:r>
          </a:p>
          <a:p>
            <a:endParaRPr lang="en-US" sz="2667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7110" y="-119800"/>
            <a:ext cx="11107331" cy="612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Word Use and Gender in Facebook Statuses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196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189" y="2"/>
            <a:ext cx="8030315" cy="612052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00090" y="6304793"/>
            <a:ext cx="30314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  <a:endParaRPr lang="en-US" sz="1400" u="sng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12"/>
            <a:ext cx="500089" cy="50008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379592" y="6054823"/>
            <a:ext cx="3249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Ranking with everyone else</a:t>
            </a:r>
            <a:endParaRPr lang="en-US" sz="2400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2268279" y="581248"/>
            <a:ext cx="1786271" cy="818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268279" y="641243"/>
            <a:ext cx="2736112" cy="5090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004391" y="4775757"/>
            <a:ext cx="3350020" cy="83099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High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ignore k-pop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10959" y="51453"/>
            <a:ext cx="3284279" cy="12003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Low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disproportionately mention Phish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576931" y="1743740"/>
            <a:ext cx="3487479" cy="21444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67" dirty="0"/>
              <a:t>The </a:t>
            </a:r>
            <a:r>
              <a:rPr lang="en-US" sz="2667" dirty="0"/>
              <a:t>smaller the distance from the top left, the higher the association with white </a:t>
            </a:r>
            <a:r>
              <a:rPr lang="en-US" sz="2667" dirty="0"/>
              <a:t>men.</a:t>
            </a:r>
            <a:endParaRPr lang="en-US" sz="2667" dirty="0"/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435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Profit Optimizer Update Nov 19 2014 v7</Template>
  <TotalTime>5061</TotalTime>
  <Words>844</Words>
  <Application>Microsoft Macintosh PowerPoint</Application>
  <PresentationFormat>Widescreen</PresentationFormat>
  <Paragraphs>134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Calibri Light</vt:lpstr>
      <vt:lpstr>Courier New</vt:lpstr>
      <vt:lpstr>Lucida Sans Typewriter</vt:lpstr>
      <vt:lpstr>Open Sans</vt:lpstr>
      <vt:lpstr>Arial</vt:lpstr>
      <vt:lpstr>Office Theme</vt:lpstr>
      <vt:lpstr>PowerPoint Presentation</vt:lpstr>
      <vt:lpstr>Scattertext: Democrats vs Republicans: 2012 Convention Speeches</vt:lpstr>
      <vt:lpstr>Scattertext</vt:lpstr>
      <vt:lpstr>PowerPoint Presentation</vt:lpstr>
      <vt:lpstr>OKCupid: Words and phrases that distinguish white men.</vt:lpstr>
      <vt:lpstr>OKCupid: Words and phrases that distinguish Latin men.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 Language by Gender and Generation</vt:lpstr>
      <vt:lpstr>Review Language by Gender and Generation</vt:lpstr>
      <vt:lpstr>PowerPoint Presentation</vt:lpstr>
      <vt:lpstr>PowerPoint Presentation</vt:lpstr>
      <vt:lpstr>Word Use Reflecting Gender and Personality in Facebook Statuses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52</cp:revision>
  <dcterms:created xsi:type="dcterms:W3CDTF">2017-07-03T06:10:43Z</dcterms:created>
  <dcterms:modified xsi:type="dcterms:W3CDTF">2017-07-06T18:32:09Z</dcterms:modified>
</cp:coreProperties>
</file>

<file path=docProps/thumbnail.jpeg>
</file>